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7" r:id="rId6"/>
    <p:sldId id="258" r:id="rId7"/>
    <p:sldId id="262" r:id="rId8"/>
    <p:sldId id="288" r:id="rId9"/>
    <p:sldId id="282" r:id="rId10"/>
    <p:sldId id="296" r:id="rId11"/>
    <p:sldId id="295" r:id="rId12"/>
    <p:sldId id="298" r:id="rId13"/>
    <p:sldId id="275" r:id="rId14"/>
    <p:sldId id="269" r:id="rId15"/>
    <p:sldId id="274" r:id="rId16"/>
    <p:sldId id="271" r:id="rId17"/>
    <p:sldId id="257" r:id="rId18"/>
    <p:sldId id="272" r:id="rId19"/>
    <p:sldId id="273" r:id="rId20"/>
    <p:sldId id="276" r:id="rId21"/>
    <p:sldId id="278" r:id="rId22"/>
    <p:sldId id="277" r:id="rId23"/>
    <p:sldId id="279" r:id="rId24"/>
    <p:sldId id="265" r:id="rId25"/>
    <p:sldId id="29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5" autoAdjust="0"/>
    <p:restoredTop sz="94291" autoAdjust="0"/>
  </p:normalViewPr>
  <p:slideViewPr>
    <p:cSldViewPr snapToGrid="0" showGuides="1">
      <p:cViewPr varScale="1">
        <p:scale>
          <a:sx n="117" d="100"/>
          <a:sy n="117" d="100"/>
        </p:scale>
        <p:origin x="176" y="224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12/7/20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12/7/20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7" y="1756541"/>
            <a:ext cx="10117959" cy="2281355"/>
          </a:xfrm>
        </p:spPr>
        <p:txBody>
          <a:bodyPr/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IS SIMPLE</a:t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Evaluation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Evaluation Institute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Lives Through Evaluation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 Ewell, PhD.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Ewell, PhD.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5E5DC6-22B0-BF4E-BBFE-C8005D0ACE6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48022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02EFD-6C1F-9143-99E7-6F5700288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8477AA2-433F-C44C-93F9-3875BDA3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70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Student knowledge demonstrated robust and statistically significant improvement on every survey question. </a:t>
            </a:r>
          </a:p>
          <a:p>
            <a:r>
              <a:rPr lang="en-US" sz="3200" dirty="0"/>
              <a:t>On average, less than one percent of surveyed students provided the correct answer to the content knowledge questions prior to the Change is Simple intervention. </a:t>
            </a:r>
          </a:p>
          <a:p>
            <a:r>
              <a:rPr lang="en-US" sz="3200" dirty="0"/>
              <a:t>In the post-intervention survey, respondents answered the content knowledge questions correctly more than 85 percent of the time.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239E95B-1719-AC47-8678-39BFB25C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Students Environmental Science Content Knowledge Demonstrated Robust Growth as a Result of Participating in CiS’s Lessons</a:t>
            </a:r>
            <a:r>
              <a:rPr lang="en-US" sz="3600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0A944-3CC8-0C4A-8DB7-6FC7B65D5ED5}"/>
              </a:ext>
            </a:extLst>
          </p:cNvPr>
          <p:cNvSpPr/>
          <p:nvPr/>
        </p:nvSpPr>
        <p:spPr>
          <a:xfrm>
            <a:off x="311902" y="369887"/>
            <a:ext cx="11543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    </a:t>
            </a:r>
            <a:endParaRPr lang="en-US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7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F8BCB-ED92-8F44-9151-A43458C9A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9D0EE-4366-DD43-A4D3-7831A43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53" y="1949708"/>
            <a:ext cx="10515600" cy="4351338"/>
          </a:xfrm>
        </p:spPr>
        <p:txBody>
          <a:bodyPr/>
          <a:lstStyle/>
          <a:p>
            <a:r>
              <a:rPr lang="en-US" sz="3200" dirty="0"/>
              <a:t>Administrators, and teachers consistently reported a dramatic increase in students’ interest and motivation to learn about climate change, environmental sustainability and STEAM.</a:t>
            </a:r>
          </a:p>
          <a:p>
            <a:r>
              <a:rPr lang="en-US" sz="3200" dirty="0"/>
              <a:t>Teachers spoke about students on-going motivation to learn about these topics throughout the school year as a direct result of the Change is Simple programs. </a:t>
            </a:r>
          </a:p>
          <a:p>
            <a:r>
              <a:rPr lang="en-US" sz="3200" dirty="0"/>
              <a:t>Student survey results rated their post- intervention motivation higher on seven of nine measures.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38A5D0-7888-164A-8AB2-3871F443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11"/>
            <a:ext cx="11209421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Student motivation to learn about climate change, environmental sustainability, and STEAM significantly improved.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2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43DAA-992B-3D49-91E6-607BB8A9D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7F8DE-A270-1643-9CA2-CDDDD370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27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Change is Simple lessons led to an unprecedented level of student engagement across demographics. </a:t>
            </a:r>
          </a:p>
          <a:p>
            <a:r>
              <a:rPr lang="en-US" sz="3200" dirty="0"/>
              <a:t>During observed lessons of 265 students there was above a 90 percent engagement rate across all classrooms. </a:t>
            </a:r>
          </a:p>
          <a:p>
            <a:r>
              <a:rPr lang="en-US" sz="3200" dirty="0"/>
              <a:t>Teachers also consistently reported significantly higher levels of engagement for all students than in the typical classroom. </a:t>
            </a:r>
          </a:p>
          <a:p>
            <a:r>
              <a:rPr lang="en-US" sz="3200" dirty="0"/>
              <a:t>Of particular note were the students with disabilities and English Language Learners.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48BBF8-4CB6-2B47-B5BD-F8AE32BD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5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Students Demonstrated Unparalleled Engaging as a Result of Participating in CiS’s Lessons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1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Medium Term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9269B-E920-CC45-8659-4294E815E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E54DD-0D34-CD4B-AA86-5C8C4A42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271"/>
            <a:ext cx="10515600" cy="4351338"/>
          </a:xfrm>
        </p:spPr>
        <p:txBody>
          <a:bodyPr/>
          <a:lstStyle/>
          <a:p>
            <a:r>
              <a:rPr lang="en-US" sz="3200" dirty="0"/>
              <a:t>Change is Simple had a consistent, measurable impact on student environmental actions. </a:t>
            </a:r>
          </a:p>
          <a:p>
            <a:r>
              <a:rPr lang="en-US" sz="3200" dirty="0"/>
              <a:t>According to the pre and post-survey results, Change is Simple lessons inspired students to improve their self-reported environmental activities including saving water, picking up trash, saving electricity, and donate clothes and toys.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2136DB-5222-B14F-B7BB-0E4F000C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Students Take Action as a Result of Participating In Change is Simple’s Lessons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C2CB3-3C8E-C343-B585-19E2FD2AD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A2B0F-6D55-4947-AC0E-49AA8220C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Administrators, teachers, and students reported continual sharing of environmental science knowledge gained through Change is Simple with their families and communities. </a:t>
            </a:r>
          </a:p>
          <a:p>
            <a:r>
              <a:rPr lang="en-US" sz="3200" dirty="0"/>
              <a:t>The quantitative data supports the qualitative findings for improved student motivation as a result of participating in Change is Simple lessons. </a:t>
            </a:r>
          </a:p>
          <a:p>
            <a:r>
              <a:rPr lang="en-US" sz="3200" dirty="0"/>
              <a:t>According to the pre and post intervention survey data, students rated their post-intervention motivation higher on seven of nine survey measures.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A93AFF-5832-3A45-B230-9A030B32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1032958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Students Share Their Knowledge of Environmental Science with Their Families and Community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6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F36E6-3287-8A48-A4AE-C06B14258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AFC6A-7FD3-7343-B264-A0D06B9B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The qualitative findings indicated that students improve their understanding of math, literacy, and STEAM skills through Change is Simple lessons. </a:t>
            </a:r>
          </a:p>
          <a:p>
            <a:r>
              <a:rPr lang="en-US" sz="3200" dirty="0"/>
              <a:t>Teachers reported students gaining greater confidence and skill fluency through the reinforcement of the Change is Simple lessons. </a:t>
            </a:r>
          </a:p>
          <a:p>
            <a:r>
              <a:rPr lang="en-US" sz="3200" dirty="0"/>
              <a:t>Teachers also reported using Change as Simple lessons as an anchor for future classroom content. </a:t>
            </a:r>
          </a:p>
          <a:p>
            <a:r>
              <a:rPr lang="en-US" sz="3200" dirty="0"/>
              <a:t>Students spoke to their greater understanding of concepts and content.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E12F48-2EA3-324A-B618-05406637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3" y="590207"/>
            <a:ext cx="1101691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Students Improve Their Understanding of Math, Literacy, and STEAM Skills Through Participation in Change is Simple’s Cross-curricular Lessons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2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2415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A815B-655A-D146-8E8E-E4F906C40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C6B9D-ECC1-054F-9357-5C68E3562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All Change is Simple stakeholders viewed themselves as valued assets to the organization. </a:t>
            </a:r>
          </a:p>
          <a:p>
            <a:r>
              <a:rPr lang="en-US" sz="3200" dirty="0"/>
              <a:t>All stakeholders were deeply committed to and took pride in their work at Change is Simple. Stakeholders universally reported a positive work climate and culture and felt they had opportunities for growth, advancement, leadership and collaboration. </a:t>
            </a:r>
          </a:p>
          <a:p>
            <a:r>
              <a:rPr lang="en-US" sz="3200" dirty="0"/>
              <a:t>The stakeholders also felt their work aligned with the organization’s mission and vision and were committed to ensuring it was achieved throughout their work.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FCC402-E99B-FC41-8E65-10C92F2B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4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Change is Simple has Developed a Mission, Vision, and Work Culture that is the Foundation for the Organization’s Long-term Success.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0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6F4C9-7D7D-EE43-B630-F368CE191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8ABD8-7FDB-464D-B2E3-2BB40E73FF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2748788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3600" dirty="0"/>
              <a:t>Purpose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/>
              <a:t>Program Evaluation Impacts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/>
              <a:t>Research Design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/>
              <a:t>Data Analysis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/>
              <a:t>Findings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/>
              <a:t>Recommendations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/>
              <a:t>Question and Answers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E7BB74-6675-8347-BA41-BD5EE132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43218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E6116-632E-8E49-AA2F-1996BCE221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421A9-3BFE-3544-9F35-B83B6330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r>
              <a:rPr lang="en-US" sz="3200" dirty="0"/>
              <a:t>Administrators and teachers universally viewed Change is Simple programming as exceptional. </a:t>
            </a:r>
          </a:p>
          <a:p>
            <a:r>
              <a:rPr lang="en-US" sz="3200" dirty="0"/>
              <a:t>The developmentally appropriate, experiential nature of the lessons along with student focused educators delivering the lessons were consistently acknowledged across classrooms and schools. </a:t>
            </a:r>
          </a:p>
          <a:p>
            <a:r>
              <a:rPr lang="en-US" sz="3200" dirty="0"/>
              <a:t>Administrators consistently reported the Change is Simple program was the highest quality program in the school system.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F0912D-01F0-654B-A819-F1494EC1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Change Is Simple Programming Rated By Administrators and Teachers Among the Best They Have Ever Witnessed.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27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Evaluation Institute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1AB4-1CF0-4825-926E-5207D64C2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Sara Ewell, PhD.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William Ewell, PhD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954FAF-99C5-B34C-B8D9-762669446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16150-8B88-2A44-B10C-B634F4BA6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Impact 7: Students will adopt lifelong commitments to environmental stewardship through participation in Change is Simple’s full multi-year curriculum.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Impact 8: Students will continue to participate in environmental stewardship activities through participation in Change is Simple’s full multi-year curriculum.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Impact 9: Students will engage their family and community in environmental stewardship activates through participation in Change is Simple’s full multi-year curriculum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A1FEFF-E1E9-0A42-95F2-BA62C52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Impacts</a:t>
            </a:r>
          </a:p>
        </p:txBody>
      </p:sp>
    </p:spTree>
    <p:extLst>
      <p:ext uri="{BB962C8B-B14F-4D97-AF65-F5344CB8AC3E}">
        <p14:creationId xmlns:p14="http://schemas.microsoft.com/office/powerpoint/2010/main" val="23005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36036"/>
            <a:ext cx="6043864" cy="857098"/>
          </a:xfrm>
        </p:spPr>
        <p:txBody>
          <a:bodyPr>
            <a:noAutofit/>
          </a:bodyPr>
          <a:lstStyle/>
          <a:p>
            <a:r>
              <a:rPr lang="en-US" sz="3200" dirty="0"/>
              <a:t>The study purpose was to measure Change is Simple’s impact on students and communities.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864867"/>
            <a:ext cx="5288963" cy="2588637"/>
          </a:xfrm>
        </p:spPr>
        <p:txBody>
          <a:bodyPr/>
          <a:lstStyle/>
          <a:p>
            <a:r>
              <a:rPr lang="en-US" sz="3200" dirty="0"/>
              <a:t>The Evaluation Institute worked with Change is Simple stakeholders to identify  short, medium, and long term outcomes.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A5CE3-2115-4267-9A88-04013EE9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5CB2B73A-3286-41AD-B97B-6B161C1AE6DB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2921090385"/>
              </p:ext>
            </p:extLst>
          </p:nvPr>
        </p:nvGraphicFramePr>
        <p:xfrm>
          <a:off x="0" y="0"/>
          <a:ext cx="11999495" cy="668955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86267">
                  <a:extLst>
                    <a:ext uri="{9D8B030D-6E8A-4147-A177-3AD203B41FA5}">
                      <a16:colId xmlns:a16="http://schemas.microsoft.com/office/drawing/2014/main" val="76459410"/>
                    </a:ext>
                  </a:extLst>
                </a:gridCol>
                <a:gridCol w="10313228">
                  <a:extLst>
                    <a:ext uri="{9D8B030D-6E8A-4147-A177-3AD203B41FA5}">
                      <a16:colId xmlns:a16="http://schemas.microsoft.com/office/drawing/2014/main" val="3900578147"/>
                    </a:ext>
                  </a:extLst>
                </a:gridCol>
              </a:tblGrid>
              <a:tr h="594555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Short Term Impacts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138000"/>
                  </a:ext>
                </a:extLst>
              </a:tr>
              <a:tr h="1104718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Impact 1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will learn environmental science content as a result of participating in Change is Simple’s lessons.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28272"/>
                  </a:ext>
                </a:extLst>
              </a:tr>
              <a:tr h="1026558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Impact 2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will be motivated to learn about climate change, environmental sustainability, and STEAM as a result of participating in CiS’s lessons.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25650"/>
                  </a:ext>
                </a:extLst>
              </a:tr>
              <a:tr h="645027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Impact 3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will be engaged in their learning while participating in CiS’s lessons.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71333"/>
                  </a:ext>
                </a:extLst>
              </a:tr>
              <a:tr h="594555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Medium Term Impacts</a:t>
                      </a:r>
                      <a:endParaRPr lang="ru-RU" sz="240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69640"/>
                  </a:ext>
                </a:extLst>
              </a:tr>
              <a:tr h="908048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Impact 4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will take action to improve the environment as a result of participating in CiS’s lessons.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03384"/>
                  </a:ext>
                </a:extLst>
              </a:tr>
              <a:tr h="908048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Impact 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will share their knowledge of environmental science content with their families and/or community. 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51554"/>
                  </a:ext>
                </a:extLst>
              </a:tr>
              <a:tr h="908048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Impact 6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will improve their understanding of math, literacy and STEM skills through participation in CiS’s cross-curricular lessons. </a:t>
                      </a:r>
                      <a:endParaRPr lang="ru-RU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1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99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2918" y="1930500"/>
            <a:ext cx="1312209" cy="3445993"/>
          </a:xfrm>
          <a:prstGeom prst="rect">
            <a:avLst/>
          </a:prstGeom>
          <a:ln w="6092">
            <a:solidFill>
              <a:srgbClr val="000000"/>
            </a:solidFill>
          </a:ln>
        </p:spPr>
        <p:txBody>
          <a:bodyPr vert="horz" wrap="square" lIns="0" tIns="3922" rIns="0" bIns="0" rtlCol="0">
            <a:spAutoFit/>
          </a:bodyPr>
          <a:lstStyle/>
          <a:p>
            <a:pPr>
              <a:spcBef>
                <a:spcPts val="31"/>
              </a:spcBef>
            </a:pPr>
            <a:endParaRPr sz="1015">
              <a:latin typeface="Times New Roman"/>
              <a:cs typeface="Times New Roman"/>
            </a:endParaRPr>
          </a:p>
          <a:p>
            <a:pPr marL="59955" marR="228611">
              <a:lnSpc>
                <a:spcPct val="95800"/>
              </a:lnSpc>
            </a:pPr>
            <a:r>
              <a:rPr sz="1059" spc="-4" dirty="0">
                <a:latin typeface="Times New Roman"/>
                <a:cs typeface="Times New Roman"/>
              </a:rPr>
              <a:t>Change </a:t>
            </a:r>
            <a:r>
              <a:rPr sz="1059" dirty="0">
                <a:latin typeface="Times New Roman"/>
                <a:cs typeface="Times New Roman"/>
              </a:rPr>
              <a:t>is Simple  </a:t>
            </a:r>
            <a:r>
              <a:rPr sz="1059" spc="-4" dirty="0">
                <a:latin typeface="Times New Roman"/>
                <a:cs typeface="Times New Roman"/>
              </a:rPr>
              <a:t>educators </a:t>
            </a:r>
            <a:r>
              <a:rPr sz="1059" dirty="0">
                <a:latin typeface="Times New Roman"/>
                <a:cs typeface="Times New Roman"/>
              </a:rPr>
              <a:t>time</a:t>
            </a:r>
            <a:r>
              <a:rPr sz="1059" spc="-40" dirty="0">
                <a:latin typeface="Times New Roman"/>
                <a:cs typeface="Times New Roman"/>
              </a:rPr>
              <a:t> </a:t>
            </a:r>
            <a:r>
              <a:rPr sz="1059" spc="-4" dirty="0">
                <a:latin typeface="Times New Roman"/>
                <a:cs typeface="Times New Roman"/>
              </a:rPr>
              <a:t>and  skills</a:t>
            </a:r>
            <a:endParaRPr sz="105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15">
              <a:latin typeface="Times New Roman"/>
              <a:cs typeface="Times New Roman"/>
            </a:endParaRPr>
          </a:p>
          <a:p>
            <a:pPr marL="59955"/>
            <a:r>
              <a:rPr sz="1059" dirty="0">
                <a:latin typeface="Times New Roman"/>
                <a:cs typeface="Times New Roman"/>
              </a:rPr>
              <a:t>Staff </a:t>
            </a:r>
            <a:r>
              <a:rPr sz="1059" spc="-9" dirty="0">
                <a:latin typeface="Times New Roman"/>
                <a:cs typeface="Times New Roman"/>
              </a:rPr>
              <a:t>time </a:t>
            </a:r>
            <a:r>
              <a:rPr sz="1059" spc="-4" dirty="0">
                <a:latin typeface="Times New Roman"/>
                <a:cs typeface="Times New Roman"/>
              </a:rPr>
              <a:t>and</a:t>
            </a:r>
            <a:r>
              <a:rPr sz="1059" spc="18" dirty="0">
                <a:latin typeface="Times New Roman"/>
                <a:cs typeface="Times New Roman"/>
              </a:rPr>
              <a:t> </a:t>
            </a:r>
            <a:r>
              <a:rPr sz="1059" spc="-4" dirty="0">
                <a:latin typeface="Times New Roman"/>
                <a:cs typeface="Times New Roman"/>
              </a:rPr>
              <a:t>skills</a:t>
            </a:r>
            <a:endParaRPr sz="1059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1059">
              <a:latin typeface="Times New Roman"/>
              <a:cs typeface="Times New Roman"/>
            </a:endParaRPr>
          </a:p>
          <a:p>
            <a:pPr marL="59955" marR="235336">
              <a:lnSpc>
                <a:spcPts val="1227"/>
              </a:lnSpc>
            </a:pPr>
            <a:r>
              <a:rPr sz="1059" spc="-4" dirty="0">
                <a:latin typeface="Times New Roman"/>
                <a:cs typeface="Times New Roman"/>
              </a:rPr>
              <a:t>Board </a:t>
            </a:r>
            <a:r>
              <a:rPr sz="1059" dirty="0">
                <a:latin typeface="Times New Roman"/>
                <a:cs typeface="Times New Roman"/>
              </a:rPr>
              <a:t>of</a:t>
            </a:r>
            <a:r>
              <a:rPr sz="1059" spc="-31" dirty="0">
                <a:latin typeface="Times New Roman"/>
                <a:cs typeface="Times New Roman"/>
              </a:rPr>
              <a:t> </a:t>
            </a:r>
            <a:r>
              <a:rPr sz="1059" spc="-4" dirty="0">
                <a:latin typeface="Times New Roman"/>
                <a:cs typeface="Times New Roman"/>
              </a:rPr>
              <a:t>Directors  </a:t>
            </a:r>
            <a:r>
              <a:rPr sz="1059" dirty="0">
                <a:latin typeface="Times New Roman"/>
                <a:cs typeface="Times New Roman"/>
              </a:rPr>
              <a:t>time </a:t>
            </a:r>
            <a:r>
              <a:rPr sz="1059" spc="-4" dirty="0">
                <a:latin typeface="Times New Roman"/>
                <a:cs typeface="Times New Roman"/>
              </a:rPr>
              <a:t>and skills</a:t>
            </a:r>
            <a:endParaRPr sz="1059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971">
              <a:latin typeface="Times New Roman"/>
              <a:cs typeface="Times New Roman"/>
            </a:endParaRPr>
          </a:p>
          <a:p>
            <a:pPr marL="59955" marR="145124">
              <a:lnSpc>
                <a:spcPct val="96100"/>
              </a:lnSpc>
              <a:spcBef>
                <a:spcPts val="4"/>
              </a:spcBef>
            </a:pPr>
            <a:r>
              <a:rPr sz="1059" spc="-4" dirty="0">
                <a:latin typeface="Times New Roman"/>
                <a:cs typeface="Times New Roman"/>
              </a:rPr>
              <a:t>Collaboration with  school district,  principals, </a:t>
            </a:r>
            <a:r>
              <a:rPr sz="1059" spc="-9" dirty="0">
                <a:latin typeface="Times New Roman"/>
                <a:cs typeface="Times New Roman"/>
              </a:rPr>
              <a:t>staff, </a:t>
            </a:r>
            <a:r>
              <a:rPr sz="1059" spc="-4" dirty="0">
                <a:latin typeface="Times New Roman"/>
                <a:cs typeface="Times New Roman"/>
              </a:rPr>
              <a:t>and  teachers,</a:t>
            </a:r>
            <a:endParaRPr sz="1059">
              <a:latin typeface="Times New Roman"/>
              <a:cs typeface="Times New Roman"/>
            </a:endParaRPr>
          </a:p>
          <a:p>
            <a:pPr marL="59955" marR="602348">
              <a:lnSpc>
                <a:spcPct val="191700"/>
              </a:lnSpc>
            </a:pPr>
            <a:r>
              <a:rPr sz="1059" spc="-4" dirty="0">
                <a:latin typeface="Times New Roman"/>
                <a:cs typeface="Times New Roman"/>
              </a:rPr>
              <a:t>Volunteers  </a:t>
            </a:r>
            <a:r>
              <a:rPr sz="1059" dirty="0">
                <a:latin typeface="Times New Roman"/>
                <a:cs typeface="Times New Roman"/>
              </a:rPr>
              <a:t>Funding  </a:t>
            </a:r>
            <a:r>
              <a:rPr sz="1059" spc="9" dirty="0">
                <a:latin typeface="Times New Roman"/>
                <a:cs typeface="Times New Roman"/>
              </a:rPr>
              <a:t>T</a:t>
            </a:r>
            <a:r>
              <a:rPr sz="1059" spc="-4" dirty="0">
                <a:latin typeface="Times New Roman"/>
                <a:cs typeface="Times New Roman"/>
              </a:rPr>
              <a:t>ec</a:t>
            </a:r>
            <a:r>
              <a:rPr sz="1059" dirty="0">
                <a:latin typeface="Times New Roman"/>
                <a:cs typeface="Times New Roman"/>
              </a:rPr>
              <a:t>hnology</a:t>
            </a:r>
            <a:endParaRPr sz="1059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971">
              <a:latin typeface="Times New Roman"/>
              <a:cs typeface="Times New Roman"/>
            </a:endParaRPr>
          </a:p>
          <a:p>
            <a:pPr marL="59955">
              <a:spcBef>
                <a:spcPts val="4"/>
              </a:spcBef>
            </a:pPr>
            <a:r>
              <a:rPr sz="1059" spc="-4" dirty="0">
                <a:latin typeface="Times New Roman"/>
                <a:cs typeface="Times New Roman"/>
              </a:rPr>
              <a:t>Curriculum</a:t>
            </a:r>
            <a:r>
              <a:rPr sz="1059" spc="4" dirty="0">
                <a:latin typeface="Times New Roman"/>
                <a:cs typeface="Times New Roman"/>
              </a:rPr>
              <a:t> </a:t>
            </a:r>
            <a:r>
              <a:rPr sz="1059" spc="-4" dirty="0">
                <a:latin typeface="Times New Roman"/>
                <a:cs typeface="Times New Roman"/>
              </a:rPr>
              <a:t>materials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2918" y="964799"/>
            <a:ext cx="1312209" cy="495713"/>
          </a:xfrm>
          <a:prstGeom prst="rect">
            <a:avLst/>
          </a:prstGeom>
          <a:solidFill>
            <a:srgbClr val="FFF0B0"/>
          </a:solidFill>
          <a:ln w="60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47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1015">
              <a:latin typeface="Times New Roman"/>
              <a:cs typeface="Times New Roman"/>
            </a:endParaRPr>
          </a:p>
          <a:p>
            <a:pPr marL="409596"/>
            <a:r>
              <a:rPr sz="1059" b="1" spc="-4" dirty="0">
                <a:latin typeface="Times New Roman"/>
                <a:cs typeface="Times New Roman"/>
              </a:rPr>
              <a:t>INPUTS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4736" y="977124"/>
            <a:ext cx="82363" cy="322729"/>
          </a:xfrm>
          <a:custGeom>
            <a:avLst/>
            <a:gdLst/>
            <a:ahLst/>
            <a:cxnLst/>
            <a:rect l="l" t="t" r="r" b="b"/>
            <a:pathLst>
              <a:path w="93344" h="365759">
                <a:moveTo>
                  <a:pt x="0" y="91393"/>
                </a:moveTo>
                <a:lnTo>
                  <a:pt x="69814" y="91393"/>
                </a:lnTo>
                <a:lnTo>
                  <a:pt x="69814" y="0"/>
                </a:lnTo>
                <a:lnTo>
                  <a:pt x="93297" y="182786"/>
                </a:lnTo>
                <a:lnTo>
                  <a:pt x="69814" y="365573"/>
                </a:lnTo>
                <a:lnTo>
                  <a:pt x="69814" y="274180"/>
                </a:lnTo>
                <a:lnTo>
                  <a:pt x="0" y="274180"/>
                </a:lnTo>
                <a:lnTo>
                  <a:pt x="0" y="9139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66111"/>
              </p:ext>
            </p:extLst>
          </p:nvPr>
        </p:nvGraphicFramePr>
        <p:xfrm>
          <a:off x="3511476" y="962808"/>
          <a:ext cx="2598084" cy="5491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4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OUTPUTS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799589" algn="l"/>
                        </a:tabLst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Activities	Participation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9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8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76200">
                        <a:lnSpc>
                          <a:spcPct val="967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Building</a:t>
                      </a:r>
                      <a:r>
                        <a:rPr sz="11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partnerships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with school systems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to offer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programming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24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 marR="97790">
                        <a:lnSpc>
                          <a:spcPts val="13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Principals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school  staff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40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Teachers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0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909">
                <a:tc>
                  <a:txBody>
                    <a:bodyPr/>
                    <a:lstStyle/>
                    <a:p>
                      <a:pPr marL="69215">
                        <a:lnSpc>
                          <a:spcPts val="13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Create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curriculum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 marR="461009">
                        <a:lnSpc>
                          <a:spcPts val="137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curriculum  materials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 marR="876300">
                        <a:lnSpc>
                          <a:spcPct val="18830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</a:t>
                      </a:r>
                      <a:r>
                        <a:rPr lang="en-US" sz="11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nts  Alumni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185">
                <a:tc>
                  <a:txBody>
                    <a:bodyPr/>
                    <a:lstStyle/>
                    <a:p>
                      <a:pPr marL="69215">
                        <a:lnSpc>
                          <a:spcPts val="13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Recruit 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train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 marR="287655">
                        <a:lnSpc>
                          <a:spcPct val="933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educators to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teach  environmental  curriculum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 marR="71120">
                        <a:lnSpc>
                          <a:spcPts val="13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Business partners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and  funders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68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0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Staff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2445">
                <a:tc>
                  <a:txBody>
                    <a:bodyPr/>
                    <a:lstStyle/>
                    <a:p>
                      <a:pPr marL="69215" marR="97155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Teach</a:t>
                      </a:r>
                      <a:r>
                        <a:rPr sz="11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environmental  lessons in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school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 marR="337820">
                        <a:lnSpc>
                          <a:spcPts val="1370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classrooms four  times annually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35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Grades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3-6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131293" y="971521"/>
            <a:ext cx="76760" cy="322729"/>
          </a:xfrm>
          <a:custGeom>
            <a:avLst/>
            <a:gdLst/>
            <a:ahLst/>
            <a:cxnLst/>
            <a:rect l="l" t="t" r="r" b="b"/>
            <a:pathLst>
              <a:path w="86995" h="365759">
                <a:moveTo>
                  <a:pt x="0" y="91393"/>
                </a:moveTo>
                <a:lnTo>
                  <a:pt x="64736" y="91393"/>
                </a:lnTo>
                <a:lnTo>
                  <a:pt x="64736" y="0"/>
                </a:lnTo>
                <a:lnTo>
                  <a:pt x="86950" y="182786"/>
                </a:lnTo>
                <a:lnTo>
                  <a:pt x="64736" y="365573"/>
                </a:lnTo>
                <a:lnTo>
                  <a:pt x="64736" y="274180"/>
                </a:lnTo>
                <a:lnTo>
                  <a:pt x="0" y="274180"/>
                </a:lnTo>
                <a:lnTo>
                  <a:pt x="0" y="9139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230471" y="962809"/>
          <a:ext cx="3881158" cy="539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IMPACTS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Short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Medium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Long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279400">
                        <a:lnSpc>
                          <a:spcPct val="958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learn  environmental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science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content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312420">
                        <a:lnSpc>
                          <a:spcPct val="958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be  motivated to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learn  about their  environment and  STEM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439420" algn="just">
                        <a:lnSpc>
                          <a:spcPct val="967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be  engaged in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their  learning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36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306705" algn="just">
                        <a:lnSpc>
                          <a:spcPct val="958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take  action to improve  their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environment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241935">
                        <a:lnSpc>
                          <a:spcPct val="957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share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their knowledge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of  environmental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science with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their  families and  communities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 marR="304165">
                        <a:lnSpc>
                          <a:spcPct val="95800"/>
                        </a:lnSpc>
                        <a:spcBef>
                          <a:spcPts val="116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improve their  understanding of  math, literacy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STEAM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skills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36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166370">
                        <a:lnSpc>
                          <a:spcPct val="958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adopt  lifelong  commitments to  environmental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stewardship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461645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continue to  participate in  environmental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stewardship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activities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73660">
                        <a:lnSpc>
                          <a:spcPct val="958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Students will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engage  their family and  community in  environmental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stewardship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36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(outcome)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activates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9804" y="213070"/>
            <a:ext cx="7939278" cy="5653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600" spc="-9" dirty="0">
                <a:solidFill>
                  <a:schemeClr val="tx1"/>
                </a:solidFill>
              </a:rPr>
              <a:t>Logic</a:t>
            </a:r>
            <a:r>
              <a:rPr sz="3600" spc="-110" dirty="0">
                <a:solidFill>
                  <a:schemeClr val="tx1"/>
                </a:solidFill>
              </a:rPr>
              <a:t> </a:t>
            </a:r>
            <a:r>
              <a:rPr sz="3600" spc="-13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81738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17E8-D580-ED40-886C-44FB0A64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F2AA6-425E-E941-9D19-903D33E42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1FAB0-BECF-1649-890F-A5D2831FE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Alignment of Research Design Elements</a:t>
            </a:r>
          </a:p>
        </p:txBody>
      </p:sp>
    </p:spTree>
    <p:extLst>
      <p:ext uri="{BB962C8B-B14F-4D97-AF65-F5344CB8AC3E}">
        <p14:creationId xmlns:p14="http://schemas.microsoft.com/office/powerpoint/2010/main" val="217444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B510-B166-FB41-B230-9B4A4BA8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08C9C-FB25-C949-BD67-15DD72AA4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D176A3-4052-634D-9276-E9D4515277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23" y="1975743"/>
            <a:ext cx="5897961" cy="4142741"/>
          </a:xfrm>
        </p:spPr>
        <p:txBody>
          <a:bodyPr>
            <a:noAutofit/>
          </a:bodyPr>
          <a:lstStyle/>
          <a:p>
            <a:r>
              <a:rPr lang="en-US" sz="3200" dirty="0"/>
              <a:t>The program evaluation utilized a mixed method research design integrating qualitative and quantitative data collection and analysis. </a:t>
            </a:r>
          </a:p>
          <a:p>
            <a:r>
              <a:rPr lang="en-US" sz="3200" dirty="0"/>
              <a:t>By collecting and analyzing multiple forms of data the research design can improve the credibility of the study results. </a:t>
            </a:r>
          </a:p>
        </p:txBody>
      </p:sp>
    </p:spTree>
    <p:extLst>
      <p:ext uri="{BB962C8B-B14F-4D97-AF65-F5344CB8AC3E}">
        <p14:creationId xmlns:p14="http://schemas.microsoft.com/office/powerpoint/2010/main" val="69438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7470E-B80A-BE47-BC0E-BEA9D3685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04D42-E2B1-8143-9553-CE0E220B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5095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Change is Simple’s lessons impact students’ environmental science content knowledge?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Change is Simple’s lessons impact students’ motivation to learn about sustainability and environmental stewardship?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Change is Simple’s lessons impact the actions students take to improve the environment?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Change is Simple’s lessons impact student engagement during the lesson?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Change is Simple’s lessons impact students’ motivation to learn STEM content?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Change is Simple’s lessons impact students to share the knowledge and skill gained with their families or community?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6FF80D-D456-FB42-83BA-DD35E0B7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06446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4ECDA-75A4-8743-AFC5-8EC625095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981CE-BF70-8E47-AFA7-5F16BEADD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323" y="1834195"/>
            <a:ext cx="4183650" cy="454353"/>
          </a:xfrm>
        </p:spPr>
        <p:txBody>
          <a:bodyPr/>
          <a:lstStyle/>
          <a:p>
            <a:r>
              <a:rPr lang="en-US" sz="3400" dirty="0"/>
              <a:t>Qualitative Methods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9F2AAB-34D9-CF4A-B0A5-AC9731A4B33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1" y="1834194"/>
            <a:ext cx="4183650" cy="454353"/>
          </a:xfrm>
        </p:spPr>
        <p:txBody>
          <a:bodyPr/>
          <a:lstStyle/>
          <a:p>
            <a:r>
              <a:rPr lang="en-US" sz="3400" dirty="0"/>
              <a:t>Quantitative 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74BB5E-071A-6C42-A24E-45D0E221B8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5323" y="2398301"/>
            <a:ext cx="5335398" cy="326227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Observations- The adapted BERI tool served as the framework for capturing observation data on student engagement in twenty-two participating classrooms across four schools with a total of 260 students.</a:t>
            </a:r>
          </a:p>
          <a:p>
            <a:r>
              <a:rPr lang="en-US" sz="3300" dirty="0"/>
              <a:t>Interviews- Interviews with 26 teachers, 4 administrators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975255-64A2-0744-8491-CCBBE12043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2496295"/>
            <a:ext cx="5139763" cy="2333625"/>
          </a:xfrm>
        </p:spPr>
        <p:txBody>
          <a:bodyPr/>
          <a:lstStyle/>
          <a:p>
            <a:r>
              <a:rPr lang="en-US" sz="2800" dirty="0"/>
              <a:t>Student surveys were utilized in a pre-test – post-test group design.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C8DCCF0-7A46-1441-8E95-D4DD0B8E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Methods</a:t>
            </a:r>
          </a:p>
        </p:txBody>
      </p:sp>
    </p:spTree>
    <p:extLst>
      <p:ext uri="{BB962C8B-B14F-4D97-AF65-F5344CB8AC3E}">
        <p14:creationId xmlns:p14="http://schemas.microsoft.com/office/powerpoint/2010/main" val="415626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A71AF-4CF2-4B95-BFB6-5C27500258C6}">
  <ds:schemaRefs>
    <ds:schemaRef ds:uri="http://www.w3.org/XML/1998/namespace"/>
    <ds:schemaRef ds:uri="http://schemas.openxmlformats.org/package/2006/metadata/core-properties"/>
    <ds:schemaRef ds:uri="71af3243-3dd4-4a8d-8c0d-dd76da1f02a5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2406</TotalTime>
  <Words>1351</Words>
  <Application>Microsoft Macintosh PowerPoint</Application>
  <PresentationFormat>Widescreen</PresentationFormat>
  <Paragraphs>189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Gill Sans MT</vt:lpstr>
      <vt:lpstr>Times New Roman</vt:lpstr>
      <vt:lpstr>Office Theme</vt:lpstr>
      <vt:lpstr>CHANGE IS SIMPLE Program Evaluation</vt:lpstr>
      <vt:lpstr>Presentation Outline</vt:lpstr>
      <vt:lpstr>Purpose</vt:lpstr>
      <vt:lpstr>PowerPoint Presentation</vt:lpstr>
      <vt:lpstr>Logic Model</vt:lpstr>
      <vt:lpstr>Research Design</vt:lpstr>
      <vt:lpstr>Research Design</vt:lpstr>
      <vt:lpstr>Research Questions</vt:lpstr>
      <vt:lpstr>Data Collection Methods</vt:lpstr>
      <vt:lpstr>Findings</vt:lpstr>
      <vt:lpstr>Students Environmental Science Content Knowledge Demonstrated Robust Growth as a Result of Participating in CiS’s Lessons.  </vt:lpstr>
      <vt:lpstr>Student motivation to learn about climate change, environmental sustainability, and STEAM significantly improved. </vt:lpstr>
      <vt:lpstr>Students Demonstrated Unparalleled Engaging as a Result of Participating in CiS’s Lessons </vt:lpstr>
      <vt:lpstr>Findings </vt:lpstr>
      <vt:lpstr>Students Take Action as a Result of Participating In Change is Simple’s Lessons </vt:lpstr>
      <vt:lpstr>Students Share Their Knowledge of Environmental Science with Their Families and Community </vt:lpstr>
      <vt:lpstr>Students Improve Their Understanding of Math, Literacy, and STEAM Skills Through Participation in Change is Simple’s Cross-curricular Lessons </vt:lpstr>
      <vt:lpstr>Findings </vt:lpstr>
      <vt:lpstr>Change is Simple has Developed a Mission, Vision, and Work Culture that is the Foundation for the Organization’s Long-term Success. </vt:lpstr>
      <vt:lpstr>Change Is Simple Programming Rated By Administrators and Teachers Among the Best They Have Ever Witnessed. </vt:lpstr>
      <vt:lpstr>Questions?</vt:lpstr>
      <vt:lpstr>Long Term 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IS SIMPLE Program Evaluation</dc:title>
  <dc:creator>Ewell, William</dc:creator>
  <cp:lastModifiedBy>Ewell, William</cp:lastModifiedBy>
  <cp:revision>25</cp:revision>
  <dcterms:created xsi:type="dcterms:W3CDTF">2020-09-27T14:35:44Z</dcterms:created>
  <dcterms:modified xsi:type="dcterms:W3CDTF">2020-12-08T03:13:55Z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